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Poppins" charset="1" panose="00000500000000000000"/>
      <p:regular r:id="rId23"/>
    </p:embeddedFont>
    <p:embeddedFont>
      <p:font typeface="Poppins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jpe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10847" y="1028700"/>
            <a:ext cx="6266307" cy="7541507"/>
          </a:xfrm>
          <a:custGeom>
            <a:avLst/>
            <a:gdLst/>
            <a:ahLst/>
            <a:cxnLst/>
            <a:rect r="r" b="b" t="t" l="l"/>
            <a:pathLst>
              <a:path h="7541507" w="6266307">
                <a:moveTo>
                  <a:pt x="0" y="0"/>
                </a:moveTo>
                <a:lnTo>
                  <a:pt x="6266306" y="0"/>
                </a:lnTo>
                <a:lnTo>
                  <a:pt x="6266306" y="7541507"/>
                </a:lnTo>
                <a:lnTo>
                  <a:pt x="0" y="75415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45877" y="3581655"/>
            <a:ext cx="1196246" cy="1439684"/>
          </a:xfrm>
          <a:custGeom>
            <a:avLst/>
            <a:gdLst/>
            <a:ahLst/>
            <a:cxnLst/>
            <a:rect r="r" b="b" t="t" l="l"/>
            <a:pathLst>
              <a:path h="1439684" w="1196246">
                <a:moveTo>
                  <a:pt x="0" y="0"/>
                </a:moveTo>
                <a:lnTo>
                  <a:pt x="1196246" y="0"/>
                </a:lnTo>
                <a:lnTo>
                  <a:pt x="1196246" y="1439684"/>
                </a:lnTo>
                <a:lnTo>
                  <a:pt x="0" y="1439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9054127"/>
            <a:ext cx="18288000" cy="1232873"/>
            <a:chOff x="0" y="0"/>
            <a:chExt cx="4816593" cy="3247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324707"/>
            </a:xfrm>
            <a:custGeom>
              <a:avLst/>
              <a:gdLst/>
              <a:ahLst/>
              <a:cxnLst/>
              <a:rect r="r" b="b" t="t" l="l"/>
              <a:pathLst>
                <a:path h="32470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24707"/>
                  </a:lnTo>
                  <a:lnTo>
                    <a:pt x="0" y="324707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372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778669" y="6836438"/>
            <a:ext cx="4730661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sz="3499" spc="647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GROUP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78669" y="6389210"/>
            <a:ext cx="4765722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599" spc="480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JANUARY 31, 2025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78767" y="5096682"/>
            <a:ext cx="8530465" cy="1359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97"/>
              </a:lnSpc>
              <a:spcBef>
                <a:spcPct val="0"/>
              </a:spcBef>
            </a:pPr>
            <a:r>
              <a:rPr lang="en-US" b="true" sz="756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BANK 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295751"/>
            <a:ext cx="18288000" cy="3991249"/>
            <a:chOff x="0" y="0"/>
            <a:chExt cx="4816593" cy="10511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051193"/>
            </a:xfrm>
            <a:custGeom>
              <a:avLst/>
              <a:gdLst/>
              <a:ahLst/>
              <a:cxnLst/>
              <a:rect r="r" b="b" t="t" l="l"/>
              <a:pathLst>
                <a:path h="105119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51193"/>
                  </a:lnTo>
                  <a:lnTo>
                    <a:pt x="0" y="1051193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1098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04220" y="1028700"/>
            <a:ext cx="177203" cy="213264"/>
          </a:xfrm>
          <a:custGeom>
            <a:avLst/>
            <a:gdLst/>
            <a:ahLst/>
            <a:cxnLst/>
            <a:rect r="r" b="b" t="t" l="l"/>
            <a:pathLst>
              <a:path h="213264" w="177203">
                <a:moveTo>
                  <a:pt x="0" y="0"/>
                </a:moveTo>
                <a:lnTo>
                  <a:pt x="177203" y="0"/>
                </a:lnTo>
                <a:lnTo>
                  <a:pt x="177203" y="213264"/>
                </a:lnTo>
                <a:lnTo>
                  <a:pt x="0" y="21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77943" y="280559"/>
            <a:ext cx="7332114" cy="5474267"/>
          </a:xfrm>
          <a:custGeom>
            <a:avLst/>
            <a:gdLst/>
            <a:ahLst/>
            <a:cxnLst/>
            <a:rect r="r" b="b" t="t" l="l"/>
            <a:pathLst>
              <a:path h="5474267" w="7332114">
                <a:moveTo>
                  <a:pt x="0" y="0"/>
                </a:moveTo>
                <a:lnTo>
                  <a:pt x="7332114" y="0"/>
                </a:lnTo>
                <a:lnTo>
                  <a:pt x="7332114" y="5474267"/>
                </a:lnTo>
                <a:lnTo>
                  <a:pt x="0" y="54742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7465362"/>
            <a:ext cx="4159023" cy="175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 A significant percentage of loans were issued without verification, which might pose a risk.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97263" y="7455837"/>
            <a:ext cx="2485409" cy="1802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1"/>
              </a:lnSpc>
            </a:pPr>
            <a:r>
              <a:rPr lang="en-US" sz="2536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The majority of loans have undergone verification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35956" y="6360428"/>
            <a:ext cx="2208023" cy="87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Verified (68.19%)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11840" y="6360428"/>
            <a:ext cx="2669914" cy="87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Not Verified (31.81%)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249581"/>
            <a:ext cx="928244" cy="19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93"/>
              </a:lnSpc>
              <a:spcBef>
                <a:spcPct val="0"/>
              </a:spcBef>
            </a:pPr>
            <a:r>
              <a:rPr lang="en-US" b="true" sz="1066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Larana, Inc.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4220" y="1028700"/>
            <a:ext cx="177203" cy="213264"/>
          </a:xfrm>
          <a:custGeom>
            <a:avLst/>
            <a:gdLst/>
            <a:ahLst/>
            <a:cxnLst/>
            <a:rect r="r" b="b" t="t" l="l"/>
            <a:pathLst>
              <a:path h="213264" w="177203">
                <a:moveTo>
                  <a:pt x="0" y="0"/>
                </a:moveTo>
                <a:lnTo>
                  <a:pt x="177203" y="0"/>
                </a:lnTo>
                <a:lnTo>
                  <a:pt x="177203" y="213264"/>
                </a:lnTo>
                <a:lnTo>
                  <a:pt x="0" y="21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94446" y="1028700"/>
            <a:ext cx="6838049" cy="8229600"/>
          </a:xfrm>
          <a:custGeom>
            <a:avLst/>
            <a:gdLst/>
            <a:ahLst/>
            <a:cxnLst/>
            <a:rect r="r" b="b" t="t" l="l"/>
            <a:pathLst>
              <a:path h="8229600" w="6838049">
                <a:moveTo>
                  <a:pt x="0" y="0"/>
                </a:moveTo>
                <a:lnTo>
                  <a:pt x="6838050" y="0"/>
                </a:lnTo>
                <a:lnTo>
                  <a:pt x="68380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3816" y="1241964"/>
            <a:ext cx="17575199" cy="8794459"/>
          </a:xfrm>
          <a:custGeom>
            <a:avLst/>
            <a:gdLst/>
            <a:ahLst/>
            <a:cxnLst/>
            <a:rect r="r" b="b" t="t" l="l"/>
            <a:pathLst>
              <a:path h="8794459" w="17575199">
                <a:moveTo>
                  <a:pt x="0" y="0"/>
                </a:moveTo>
                <a:lnTo>
                  <a:pt x="17575198" y="0"/>
                </a:lnTo>
                <a:lnTo>
                  <a:pt x="17575198" y="8794459"/>
                </a:lnTo>
                <a:lnTo>
                  <a:pt x="0" y="87944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249581"/>
            <a:ext cx="928244" cy="19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93"/>
              </a:lnSpc>
              <a:spcBef>
                <a:spcPct val="0"/>
              </a:spcBef>
            </a:pPr>
            <a:r>
              <a:rPr lang="en-US" b="true" sz="1066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Larana, Inc.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14552" y="153033"/>
            <a:ext cx="5458896" cy="892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Excel Dashboard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4220" y="1028700"/>
            <a:ext cx="177203" cy="213264"/>
          </a:xfrm>
          <a:custGeom>
            <a:avLst/>
            <a:gdLst/>
            <a:ahLst/>
            <a:cxnLst/>
            <a:rect r="r" b="b" t="t" l="l"/>
            <a:pathLst>
              <a:path h="213264" w="177203">
                <a:moveTo>
                  <a:pt x="0" y="0"/>
                </a:moveTo>
                <a:lnTo>
                  <a:pt x="177203" y="0"/>
                </a:lnTo>
                <a:lnTo>
                  <a:pt x="177203" y="213264"/>
                </a:lnTo>
                <a:lnTo>
                  <a:pt x="0" y="21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94446" y="1028700"/>
            <a:ext cx="6838049" cy="8229600"/>
          </a:xfrm>
          <a:custGeom>
            <a:avLst/>
            <a:gdLst/>
            <a:ahLst/>
            <a:cxnLst/>
            <a:rect r="r" b="b" t="t" l="l"/>
            <a:pathLst>
              <a:path h="8229600" w="6838049">
                <a:moveTo>
                  <a:pt x="0" y="0"/>
                </a:moveTo>
                <a:lnTo>
                  <a:pt x="6838050" y="0"/>
                </a:lnTo>
                <a:lnTo>
                  <a:pt x="68380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7453" y="1241964"/>
            <a:ext cx="15961847" cy="8578057"/>
          </a:xfrm>
          <a:custGeom>
            <a:avLst/>
            <a:gdLst/>
            <a:ahLst/>
            <a:cxnLst/>
            <a:rect r="r" b="b" t="t" l="l"/>
            <a:pathLst>
              <a:path h="8578057" w="15961847">
                <a:moveTo>
                  <a:pt x="0" y="0"/>
                </a:moveTo>
                <a:lnTo>
                  <a:pt x="15961847" y="0"/>
                </a:lnTo>
                <a:lnTo>
                  <a:pt x="15961847" y="8578057"/>
                </a:lnTo>
                <a:lnTo>
                  <a:pt x="0" y="85780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249581"/>
            <a:ext cx="928244" cy="19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93"/>
              </a:lnSpc>
              <a:spcBef>
                <a:spcPct val="0"/>
              </a:spcBef>
            </a:pPr>
            <a:r>
              <a:rPr lang="en-US" b="true" sz="1066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Larana, Inc.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94446" y="211359"/>
            <a:ext cx="4578470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7200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POWER BI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4220" y="1028700"/>
            <a:ext cx="177203" cy="213264"/>
          </a:xfrm>
          <a:custGeom>
            <a:avLst/>
            <a:gdLst/>
            <a:ahLst/>
            <a:cxnLst/>
            <a:rect r="r" b="b" t="t" l="l"/>
            <a:pathLst>
              <a:path h="213264" w="177203">
                <a:moveTo>
                  <a:pt x="0" y="0"/>
                </a:moveTo>
                <a:lnTo>
                  <a:pt x="177203" y="0"/>
                </a:lnTo>
                <a:lnTo>
                  <a:pt x="177203" y="213264"/>
                </a:lnTo>
                <a:lnTo>
                  <a:pt x="0" y="21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94446" y="1028700"/>
            <a:ext cx="6838049" cy="8229600"/>
          </a:xfrm>
          <a:custGeom>
            <a:avLst/>
            <a:gdLst/>
            <a:ahLst/>
            <a:cxnLst/>
            <a:rect r="r" b="b" t="t" l="l"/>
            <a:pathLst>
              <a:path h="8229600" w="6838049">
                <a:moveTo>
                  <a:pt x="0" y="0"/>
                </a:moveTo>
                <a:lnTo>
                  <a:pt x="6838050" y="0"/>
                </a:lnTo>
                <a:lnTo>
                  <a:pt x="68380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577340"/>
            <a:ext cx="16516313" cy="8038737"/>
          </a:xfrm>
          <a:custGeom>
            <a:avLst/>
            <a:gdLst/>
            <a:ahLst/>
            <a:cxnLst/>
            <a:rect r="r" b="b" t="t" l="l"/>
            <a:pathLst>
              <a:path h="8038737" w="16516313">
                <a:moveTo>
                  <a:pt x="0" y="0"/>
                </a:moveTo>
                <a:lnTo>
                  <a:pt x="16516313" y="0"/>
                </a:lnTo>
                <a:lnTo>
                  <a:pt x="16516313" y="8038737"/>
                </a:lnTo>
                <a:lnTo>
                  <a:pt x="0" y="8038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249581"/>
            <a:ext cx="928244" cy="19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93"/>
              </a:lnSpc>
              <a:spcBef>
                <a:spcPct val="0"/>
              </a:spcBef>
            </a:pPr>
            <a:r>
              <a:rPr lang="en-US" b="true" sz="1066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Larana, Inc.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94446" y="546735"/>
            <a:ext cx="4381587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7200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TABLEAU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4220" y="1028700"/>
            <a:ext cx="177203" cy="213264"/>
          </a:xfrm>
          <a:custGeom>
            <a:avLst/>
            <a:gdLst/>
            <a:ahLst/>
            <a:cxnLst/>
            <a:rect r="r" b="b" t="t" l="l"/>
            <a:pathLst>
              <a:path h="213264" w="177203">
                <a:moveTo>
                  <a:pt x="0" y="0"/>
                </a:moveTo>
                <a:lnTo>
                  <a:pt x="177203" y="0"/>
                </a:lnTo>
                <a:lnTo>
                  <a:pt x="177203" y="213264"/>
                </a:lnTo>
                <a:lnTo>
                  <a:pt x="0" y="21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94446" y="1028700"/>
            <a:ext cx="6838049" cy="8229600"/>
          </a:xfrm>
          <a:custGeom>
            <a:avLst/>
            <a:gdLst/>
            <a:ahLst/>
            <a:cxnLst/>
            <a:rect r="r" b="b" t="t" l="l"/>
            <a:pathLst>
              <a:path h="8229600" w="6838049">
                <a:moveTo>
                  <a:pt x="0" y="0"/>
                </a:moveTo>
                <a:lnTo>
                  <a:pt x="6838050" y="0"/>
                </a:lnTo>
                <a:lnTo>
                  <a:pt x="68380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5441" y="3533960"/>
            <a:ext cx="17117117" cy="1257899"/>
          </a:xfrm>
          <a:custGeom>
            <a:avLst/>
            <a:gdLst/>
            <a:ahLst/>
            <a:cxnLst/>
            <a:rect r="r" b="b" t="t" l="l"/>
            <a:pathLst>
              <a:path h="1257899" w="17117117">
                <a:moveTo>
                  <a:pt x="0" y="0"/>
                </a:moveTo>
                <a:lnTo>
                  <a:pt x="17117118" y="0"/>
                </a:lnTo>
                <a:lnTo>
                  <a:pt x="17117118" y="1257898"/>
                </a:lnTo>
                <a:lnTo>
                  <a:pt x="0" y="1257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2829" r="0" b="-522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249581"/>
            <a:ext cx="928244" cy="19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93"/>
              </a:lnSpc>
              <a:spcBef>
                <a:spcPct val="0"/>
              </a:spcBef>
            </a:pPr>
            <a:r>
              <a:rPr lang="en-US" b="true" sz="1066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Larana, Inc.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32834" y="546735"/>
            <a:ext cx="1797494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7200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SQL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59640" y="6658758"/>
            <a:ext cx="5815132" cy="50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3" indent="-302256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b="true" sz="27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Year wise loan amount Stats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24834" y="7418311"/>
            <a:ext cx="7707662" cy="44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2. Grade &amp; Subgrade Revolving Balance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00089" y="8107287"/>
            <a:ext cx="5262983" cy="44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3. Verification Status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4220" y="1028700"/>
            <a:ext cx="177203" cy="213264"/>
          </a:xfrm>
          <a:custGeom>
            <a:avLst/>
            <a:gdLst/>
            <a:ahLst/>
            <a:cxnLst/>
            <a:rect r="r" b="b" t="t" l="l"/>
            <a:pathLst>
              <a:path h="213264" w="177203">
                <a:moveTo>
                  <a:pt x="0" y="0"/>
                </a:moveTo>
                <a:lnTo>
                  <a:pt x="177203" y="0"/>
                </a:lnTo>
                <a:lnTo>
                  <a:pt x="177203" y="213264"/>
                </a:lnTo>
                <a:lnTo>
                  <a:pt x="0" y="21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79860" y="1359148"/>
            <a:ext cx="6838049" cy="8229600"/>
          </a:xfrm>
          <a:custGeom>
            <a:avLst/>
            <a:gdLst/>
            <a:ahLst/>
            <a:cxnLst/>
            <a:rect r="r" b="b" t="t" l="l"/>
            <a:pathLst>
              <a:path h="8229600" w="6838049">
                <a:moveTo>
                  <a:pt x="0" y="0"/>
                </a:moveTo>
                <a:lnTo>
                  <a:pt x="6838049" y="0"/>
                </a:lnTo>
                <a:lnTo>
                  <a:pt x="683804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2822" y="1861544"/>
            <a:ext cx="15296364" cy="4535426"/>
          </a:xfrm>
          <a:custGeom>
            <a:avLst/>
            <a:gdLst/>
            <a:ahLst/>
            <a:cxnLst/>
            <a:rect r="r" b="b" t="t" l="l"/>
            <a:pathLst>
              <a:path h="4535426" w="15296364">
                <a:moveTo>
                  <a:pt x="0" y="0"/>
                </a:moveTo>
                <a:lnTo>
                  <a:pt x="15296364" y="0"/>
                </a:lnTo>
                <a:lnTo>
                  <a:pt x="15296364" y="4535426"/>
                </a:lnTo>
                <a:lnTo>
                  <a:pt x="0" y="45354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249581"/>
            <a:ext cx="928244" cy="19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93"/>
              </a:lnSpc>
              <a:spcBef>
                <a:spcPct val="0"/>
              </a:spcBef>
            </a:pPr>
            <a:r>
              <a:rPr lang="en-US" b="true" sz="1066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Larana, Inc.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32834" y="546735"/>
            <a:ext cx="1797494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7200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SQL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29993" y="8421164"/>
            <a:ext cx="9203174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Homeownership Status &amp; Loan Performance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13369" y="7767939"/>
            <a:ext cx="7707662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Loan Status Distribution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16687" y="0"/>
            <a:ext cx="7099835" cy="10287000"/>
            <a:chOff x="0" y="0"/>
            <a:chExt cx="186991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6991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69916">
                  <a:moveTo>
                    <a:pt x="0" y="0"/>
                  </a:moveTo>
                  <a:lnTo>
                    <a:pt x="1869916" y="0"/>
                  </a:lnTo>
                  <a:lnTo>
                    <a:pt x="186991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6991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7349223" cy="10287000"/>
            <a:chOff x="0" y="0"/>
            <a:chExt cx="1138587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8587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38587">
                  <a:moveTo>
                    <a:pt x="0" y="0"/>
                  </a:moveTo>
                  <a:lnTo>
                    <a:pt x="1138587" y="0"/>
                  </a:lnTo>
                  <a:lnTo>
                    <a:pt x="113858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5046" t="0" r="-5504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04220" y="1028700"/>
            <a:ext cx="177203" cy="213264"/>
          </a:xfrm>
          <a:custGeom>
            <a:avLst/>
            <a:gdLst/>
            <a:ahLst/>
            <a:cxnLst/>
            <a:rect r="r" b="b" t="t" l="l"/>
            <a:pathLst>
              <a:path h="213264" w="177203">
                <a:moveTo>
                  <a:pt x="0" y="0"/>
                </a:moveTo>
                <a:lnTo>
                  <a:pt x="177203" y="0"/>
                </a:lnTo>
                <a:lnTo>
                  <a:pt x="177203" y="213264"/>
                </a:lnTo>
                <a:lnTo>
                  <a:pt x="0" y="21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696083" y="5067300"/>
            <a:ext cx="8765110" cy="5045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7671" indent="-288835" lvl="1">
              <a:lnSpc>
                <a:spcPts val="3745"/>
              </a:lnSpc>
              <a:buFont typeface="Arial"/>
              <a:buChar char="•"/>
            </a:pPr>
            <a:r>
              <a:rPr lang="en-US" sz="2675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The increase in loan disbursement suggests business growth but requires monitoring for potential risks.</a:t>
            </a:r>
          </a:p>
          <a:p>
            <a:pPr algn="just" marL="577671" indent="-288835" lvl="1">
              <a:lnSpc>
                <a:spcPts val="3745"/>
              </a:lnSpc>
              <a:buFont typeface="Arial"/>
              <a:buChar char="•"/>
            </a:pPr>
            <a:r>
              <a:rPr lang="en-US" sz="2675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The high percentage of fully paid loans is positive, but the 15.29% charge-off rate is a concern.</a:t>
            </a:r>
          </a:p>
          <a:p>
            <a:pPr algn="just" marL="577671" indent="-288835" lvl="1">
              <a:lnSpc>
                <a:spcPts val="3745"/>
              </a:lnSpc>
              <a:buFont typeface="Arial"/>
              <a:buChar char="•"/>
            </a:pPr>
            <a:r>
              <a:rPr lang="en-US" sz="2675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Loans issued to renters should be analyzed further to assess default risks.</a:t>
            </a:r>
          </a:p>
          <a:p>
            <a:pPr algn="just" marL="577671" indent="-288835" lvl="1">
              <a:lnSpc>
                <a:spcPts val="3745"/>
              </a:lnSpc>
              <a:buFont typeface="Arial"/>
              <a:buChar char="•"/>
            </a:pPr>
            <a:r>
              <a:rPr lang="en-US" sz="2675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Unverified loans (31.81%) need closer scrutiny to ensure risk mitigation.</a:t>
            </a:r>
          </a:p>
          <a:p>
            <a:pPr algn="just">
              <a:lnSpc>
                <a:spcPts val="290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249581"/>
            <a:ext cx="928244" cy="19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93"/>
              </a:lnSpc>
              <a:spcBef>
                <a:spcPct val="0"/>
              </a:spcBef>
            </a:pPr>
            <a:r>
              <a:rPr lang="en-US" b="true" sz="106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Larana, Inc.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96083" y="2746155"/>
            <a:ext cx="9572958" cy="194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7200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 &amp; RECOMMENDATIONS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66" r="0" b="-8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76863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2024333"/>
            <a:ext cx="3025646" cy="3641368"/>
          </a:xfrm>
          <a:custGeom>
            <a:avLst/>
            <a:gdLst/>
            <a:ahLst/>
            <a:cxnLst/>
            <a:rect r="r" b="b" t="t" l="l"/>
            <a:pathLst>
              <a:path h="3641368" w="3025646">
                <a:moveTo>
                  <a:pt x="0" y="0"/>
                </a:moveTo>
                <a:lnTo>
                  <a:pt x="3025646" y="0"/>
                </a:lnTo>
                <a:lnTo>
                  <a:pt x="3025646" y="3641367"/>
                </a:lnTo>
                <a:lnTo>
                  <a:pt x="0" y="3641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008600"/>
            <a:ext cx="2698403" cy="67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5"/>
              </a:lnSpc>
              <a:spcBef>
                <a:spcPct val="0"/>
              </a:spcBef>
            </a:pPr>
            <a:r>
              <a:rPr lang="en-US" sz="3696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Group 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737541"/>
            <a:ext cx="3166102" cy="309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179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BHASKAR SINGH</a:t>
            </a:r>
          </a:p>
          <a:p>
            <a:pPr algn="l">
              <a:lnSpc>
                <a:spcPts val="3149"/>
              </a:lnSpc>
            </a:pPr>
            <a:r>
              <a:rPr lang="en-US" sz="179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GARGI TIWARI</a:t>
            </a:r>
          </a:p>
          <a:p>
            <a:pPr algn="l">
              <a:lnSpc>
                <a:spcPts val="3149"/>
              </a:lnSpc>
            </a:pPr>
            <a:r>
              <a:rPr lang="en-US" sz="179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D. Bindu</a:t>
            </a:r>
          </a:p>
          <a:p>
            <a:pPr algn="l">
              <a:lnSpc>
                <a:spcPts val="3149"/>
              </a:lnSpc>
            </a:pPr>
            <a:r>
              <a:rPr lang="en-US" sz="179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C NEELIMA</a:t>
            </a:r>
          </a:p>
          <a:p>
            <a:pPr algn="l">
              <a:lnSpc>
                <a:spcPts val="3149"/>
              </a:lnSpc>
            </a:pPr>
            <a:r>
              <a:rPr lang="en-US" sz="179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Ijaaz Ismail</a:t>
            </a:r>
          </a:p>
          <a:p>
            <a:pPr algn="l">
              <a:lnSpc>
                <a:spcPts val="3149"/>
              </a:lnSpc>
            </a:pPr>
            <a:r>
              <a:rPr lang="en-US" sz="179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BOGUDA DEVENDRANATH</a:t>
            </a:r>
          </a:p>
          <a:p>
            <a:pPr algn="l">
              <a:lnSpc>
                <a:spcPts val="3149"/>
              </a:lnSpc>
            </a:pPr>
            <a:r>
              <a:rPr lang="en-US" sz="179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Bangaru Prasad</a:t>
            </a:r>
          </a:p>
          <a:p>
            <a:pPr algn="l">
              <a:lnSpc>
                <a:spcPts val="2974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4220" y="1028700"/>
            <a:ext cx="177203" cy="213264"/>
          </a:xfrm>
          <a:custGeom>
            <a:avLst/>
            <a:gdLst/>
            <a:ahLst/>
            <a:cxnLst/>
            <a:rect r="r" b="b" t="t" l="l"/>
            <a:pathLst>
              <a:path h="213264" w="177203">
                <a:moveTo>
                  <a:pt x="0" y="0"/>
                </a:moveTo>
                <a:lnTo>
                  <a:pt x="177203" y="0"/>
                </a:lnTo>
                <a:lnTo>
                  <a:pt x="177203" y="213264"/>
                </a:lnTo>
                <a:lnTo>
                  <a:pt x="0" y="21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94446" y="1028700"/>
            <a:ext cx="6838049" cy="8229600"/>
          </a:xfrm>
          <a:custGeom>
            <a:avLst/>
            <a:gdLst/>
            <a:ahLst/>
            <a:cxnLst/>
            <a:rect r="r" b="b" t="t" l="l"/>
            <a:pathLst>
              <a:path h="8229600" w="6838049">
                <a:moveTo>
                  <a:pt x="0" y="0"/>
                </a:moveTo>
                <a:lnTo>
                  <a:pt x="6838050" y="0"/>
                </a:lnTo>
                <a:lnTo>
                  <a:pt x="68380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971102"/>
            <a:ext cx="16605761" cy="7637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1185" indent="-310593" lvl="1">
              <a:lnSpc>
                <a:spcPts val="4028"/>
              </a:lnSpc>
              <a:buFont typeface="Arial"/>
              <a:buChar char="•"/>
            </a:pPr>
            <a:r>
              <a:rPr lang="en-US" sz="2877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Identified trends in loan amounts over the years, highlighting periods of growth or decline. Applied statistical techniques to detect patterns and anomalies.</a:t>
            </a:r>
          </a:p>
          <a:p>
            <a:pPr algn="just" marL="621185" indent="-310593" lvl="1">
              <a:lnSpc>
                <a:spcPts val="4028"/>
              </a:lnSpc>
              <a:buFont typeface="Arial"/>
              <a:buChar char="•"/>
            </a:pPr>
          </a:p>
          <a:p>
            <a:pPr algn="just" marL="621185" indent="-310593" lvl="1">
              <a:lnSpc>
                <a:spcPts val="4028"/>
              </a:lnSpc>
              <a:buFont typeface="Arial"/>
              <a:buChar char="•"/>
            </a:pPr>
            <a:r>
              <a:rPr lang="en-US" sz="2877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Analyzed revolving balances across different loan grades and subgrades to understand risk exposure. Used data visualization tools like Power BI for clear insights.</a:t>
            </a:r>
          </a:p>
          <a:p>
            <a:pPr algn="just" marL="621185" indent="-310593" lvl="1">
              <a:lnSpc>
                <a:spcPts val="4028"/>
              </a:lnSpc>
              <a:buFont typeface="Arial"/>
              <a:buChar char="•"/>
            </a:pPr>
          </a:p>
          <a:p>
            <a:pPr algn="just" marL="621185" indent="-310593" lvl="1">
              <a:lnSpc>
                <a:spcPts val="4028"/>
              </a:lnSpc>
              <a:buFont typeface="Arial"/>
              <a:buChar char="•"/>
            </a:pPr>
            <a:r>
              <a:rPr lang="en-US" sz="2877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Conducted a comparative analysis of total payments between verified and non-verified borrowers, providing key financial insights on borrower reliability.</a:t>
            </a:r>
          </a:p>
          <a:p>
            <a:pPr algn="just" marL="621185" indent="-310593" lvl="1">
              <a:lnSpc>
                <a:spcPts val="4028"/>
              </a:lnSpc>
              <a:buFont typeface="Arial"/>
              <a:buChar char="•"/>
            </a:pPr>
          </a:p>
          <a:p>
            <a:pPr algn="just" marL="621185" indent="-310593" lvl="1">
              <a:lnSpc>
                <a:spcPts val="4028"/>
              </a:lnSpc>
              <a:buFont typeface="Arial"/>
              <a:buChar char="•"/>
            </a:pPr>
            <a:r>
              <a:rPr lang="en-US" sz="2877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Mapped loan distributions across states and tracked seasonal borrowing trends, helping in regional and time-based financial decision-making.</a:t>
            </a:r>
          </a:p>
          <a:p>
            <a:pPr algn="just" marL="621185" indent="-310593" lvl="1">
              <a:lnSpc>
                <a:spcPts val="4028"/>
              </a:lnSpc>
              <a:buFont typeface="Arial"/>
              <a:buChar char="•"/>
            </a:pPr>
          </a:p>
          <a:p>
            <a:pPr algn="just" marL="621185" indent="-310593" lvl="1">
              <a:lnSpc>
                <a:spcPts val="4028"/>
              </a:lnSpc>
              <a:buFont typeface="Arial"/>
              <a:buChar char="•"/>
            </a:pPr>
            <a:r>
              <a:rPr lang="en-US" sz="2877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Assessed the impact of homeownership on loan repayments using advanced data analytics, improving risk assessment strategies.</a:t>
            </a:r>
          </a:p>
          <a:p>
            <a:pPr algn="just" marL="0" indent="0" lvl="0">
              <a:lnSpc>
                <a:spcPts val="4028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249581"/>
            <a:ext cx="928244" cy="19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93"/>
              </a:lnSpc>
              <a:spcBef>
                <a:spcPct val="0"/>
              </a:spcBef>
            </a:pPr>
            <a:r>
              <a:rPr lang="en-US" b="true" sz="1066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Larana, Inc.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59601" y="653367"/>
            <a:ext cx="6768797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7200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222" r="0" b="-10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4220" y="1028700"/>
            <a:ext cx="177203" cy="213264"/>
          </a:xfrm>
          <a:custGeom>
            <a:avLst/>
            <a:gdLst/>
            <a:ahLst/>
            <a:cxnLst/>
            <a:rect r="r" b="b" t="t" l="l"/>
            <a:pathLst>
              <a:path h="213264" w="177203">
                <a:moveTo>
                  <a:pt x="0" y="0"/>
                </a:moveTo>
                <a:lnTo>
                  <a:pt x="177203" y="0"/>
                </a:lnTo>
                <a:lnTo>
                  <a:pt x="177203" y="213264"/>
                </a:lnTo>
                <a:lnTo>
                  <a:pt x="0" y="21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42747" y="1028700"/>
            <a:ext cx="6266307" cy="7541507"/>
          </a:xfrm>
          <a:custGeom>
            <a:avLst/>
            <a:gdLst/>
            <a:ahLst/>
            <a:cxnLst/>
            <a:rect r="r" b="b" t="t" l="l"/>
            <a:pathLst>
              <a:path h="7541507" w="6266307">
                <a:moveTo>
                  <a:pt x="0" y="0"/>
                </a:moveTo>
                <a:lnTo>
                  <a:pt x="6266307" y="0"/>
                </a:lnTo>
                <a:lnTo>
                  <a:pt x="6266307" y="7541507"/>
                </a:lnTo>
                <a:lnTo>
                  <a:pt x="0" y="75415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1423" y="3867780"/>
            <a:ext cx="2551440" cy="2551440"/>
          </a:xfrm>
          <a:custGeom>
            <a:avLst/>
            <a:gdLst/>
            <a:ahLst/>
            <a:cxnLst/>
            <a:rect r="r" b="b" t="t" l="l"/>
            <a:pathLst>
              <a:path h="2551440" w="2551440">
                <a:moveTo>
                  <a:pt x="0" y="0"/>
                </a:moveTo>
                <a:lnTo>
                  <a:pt x="2551441" y="0"/>
                </a:lnTo>
                <a:lnTo>
                  <a:pt x="2551441" y="2551440"/>
                </a:lnTo>
                <a:lnTo>
                  <a:pt x="0" y="25514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33378" y="3867780"/>
            <a:ext cx="2908405" cy="2551440"/>
          </a:xfrm>
          <a:custGeom>
            <a:avLst/>
            <a:gdLst/>
            <a:ahLst/>
            <a:cxnLst/>
            <a:rect r="r" b="b" t="t" l="l"/>
            <a:pathLst>
              <a:path h="2551440" w="2908405">
                <a:moveTo>
                  <a:pt x="0" y="0"/>
                </a:moveTo>
                <a:lnTo>
                  <a:pt x="2908405" y="0"/>
                </a:lnTo>
                <a:lnTo>
                  <a:pt x="2908405" y="2551440"/>
                </a:lnTo>
                <a:lnTo>
                  <a:pt x="0" y="2551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230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67743" y="3867780"/>
            <a:ext cx="2551440" cy="2421794"/>
          </a:xfrm>
          <a:custGeom>
            <a:avLst/>
            <a:gdLst/>
            <a:ahLst/>
            <a:cxnLst/>
            <a:rect r="r" b="b" t="t" l="l"/>
            <a:pathLst>
              <a:path h="2421794" w="2551440">
                <a:moveTo>
                  <a:pt x="0" y="0"/>
                </a:moveTo>
                <a:lnTo>
                  <a:pt x="2551440" y="0"/>
                </a:lnTo>
                <a:lnTo>
                  <a:pt x="2551440" y="2421794"/>
                </a:lnTo>
                <a:lnTo>
                  <a:pt x="0" y="24217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28" t="0" r="-2828" b="-1131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47958" y="3900616"/>
            <a:ext cx="2982921" cy="2485767"/>
          </a:xfrm>
          <a:custGeom>
            <a:avLst/>
            <a:gdLst/>
            <a:ahLst/>
            <a:cxnLst/>
            <a:rect r="r" b="b" t="t" l="l"/>
            <a:pathLst>
              <a:path h="2485767" w="2982921">
                <a:moveTo>
                  <a:pt x="0" y="0"/>
                </a:moveTo>
                <a:lnTo>
                  <a:pt x="2982921" y="0"/>
                </a:lnTo>
                <a:lnTo>
                  <a:pt x="2982921" y="2485768"/>
                </a:lnTo>
                <a:lnTo>
                  <a:pt x="0" y="24857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08367" y="6959654"/>
            <a:ext cx="1062104" cy="70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SQL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04969" y="6960028"/>
            <a:ext cx="2414214" cy="700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480"/>
              </a:lnSpc>
              <a:spcBef>
                <a:spcPct val="0"/>
              </a:spcBef>
            </a:pPr>
            <a:r>
              <a:rPr lang="en-US" b="true" sz="3914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Tableau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24846" y="6950503"/>
            <a:ext cx="2525469" cy="688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7"/>
              </a:lnSpc>
            </a:pPr>
            <a:r>
              <a:rPr lang="en-US" b="true" sz="3898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Power BI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99388" y="9229861"/>
            <a:ext cx="1666950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Mission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249581"/>
            <a:ext cx="928244" cy="19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93"/>
              </a:lnSpc>
              <a:spcBef>
                <a:spcPct val="0"/>
              </a:spcBef>
            </a:pPr>
            <a:r>
              <a:rPr lang="en-US" b="true" sz="1066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Larana, Inc.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09654" y="419983"/>
            <a:ext cx="5598801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7200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TOOLS USED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64853" y="7060343"/>
            <a:ext cx="1784581" cy="54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9"/>
              </a:lnSpc>
            </a:pPr>
            <a:r>
              <a:rPr lang="en-US" b="true" sz="38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Excel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24089" y="7641695"/>
            <a:ext cx="5591490" cy="507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Our customers are at the heart of everything we do. We listen, respond, and tailor our services to meet their needs.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144000" y="0"/>
            <a:ext cx="9151668" cy="10287000"/>
            <a:chOff x="0" y="0"/>
            <a:chExt cx="241031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1031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10316">
                  <a:moveTo>
                    <a:pt x="0" y="0"/>
                  </a:moveTo>
                  <a:lnTo>
                    <a:pt x="2410316" y="0"/>
                  </a:lnTo>
                  <a:lnTo>
                    <a:pt x="241031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1031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31350" y="1028700"/>
            <a:ext cx="7027950" cy="8229600"/>
            <a:chOff x="0" y="0"/>
            <a:chExt cx="1088813" cy="12749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88813" cy="1274980"/>
            </a:xfrm>
            <a:custGeom>
              <a:avLst/>
              <a:gdLst/>
              <a:ahLst/>
              <a:cxnLst/>
              <a:rect r="r" b="b" t="t" l="l"/>
              <a:pathLst>
                <a:path h="1274980" w="1088813">
                  <a:moveTo>
                    <a:pt x="0" y="0"/>
                  </a:moveTo>
                  <a:lnTo>
                    <a:pt x="1088813" y="0"/>
                  </a:lnTo>
                  <a:lnTo>
                    <a:pt x="1088813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37878" t="0" r="-37878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432927" y="1536675"/>
            <a:ext cx="5422145" cy="6525558"/>
          </a:xfrm>
          <a:custGeom>
            <a:avLst/>
            <a:gdLst/>
            <a:ahLst/>
            <a:cxnLst/>
            <a:rect r="r" b="b" t="t" l="l"/>
            <a:pathLst>
              <a:path h="6525558" w="5422145">
                <a:moveTo>
                  <a:pt x="0" y="0"/>
                </a:moveTo>
                <a:lnTo>
                  <a:pt x="5422146" y="0"/>
                </a:lnTo>
                <a:lnTo>
                  <a:pt x="5422146" y="6525558"/>
                </a:lnTo>
                <a:lnTo>
                  <a:pt x="0" y="6525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7978" y="2157991"/>
            <a:ext cx="1752350" cy="1813342"/>
          </a:xfrm>
          <a:custGeom>
            <a:avLst/>
            <a:gdLst/>
            <a:ahLst/>
            <a:cxnLst/>
            <a:rect r="r" b="b" t="t" l="l"/>
            <a:pathLst>
              <a:path h="1813342" w="1752350">
                <a:moveTo>
                  <a:pt x="0" y="0"/>
                </a:moveTo>
                <a:lnTo>
                  <a:pt x="1752350" y="0"/>
                </a:lnTo>
                <a:lnTo>
                  <a:pt x="1752350" y="1813343"/>
                </a:lnTo>
                <a:lnTo>
                  <a:pt x="0" y="18133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831" r="-17619" b="-683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4449" y="4799454"/>
            <a:ext cx="4495367" cy="1402333"/>
          </a:xfrm>
          <a:custGeom>
            <a:avLst/>
            <a:gdLst/>
            <a:ahLst/>
            <a:cxnLst/>
            <a:rect r="r" b="b" t="t" l="l"/>
            <a:pathLst>
              <a:path h="1402333" w="4495367">
                <a:moveTo>
                  <a:pt x="0" y="0"/>
                </a:moveTo>
                <a:lnTo>
                  <a:pt x="4495367" y="0"/>
                </a:lnTo>
                <a:lnTo>
                  <a:pt x="4495367" y="1402333"/>
                </a:lnTo>
                <a:lnTo>
                  <a:pt x="0" y="14023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5114" y="6901818"/>
            <a:ext cx="2941000" cy="2941000"/>
          </a:xfrm>
          <a:custGeom>
            <a:avLst/>
            <a:gdLst/>
            <a:ahLst/>
            <a:cxnLst/>
            <a:rect r="r" b="b" t="t" l="l"/>
            <a:pathLst>
              <a:path h="2941000" w="2941000">
                <a:moveTo>
                  <a:pt x="0" y="0"/>
                </a:moveTo>
                <a:lnTo>
                  <a:pt x="2941001" y="0"/>
                </a:lnTo>
                <a:lnTo>
                  <a:pt x="2941001" y="2941000"/>
                </a:lnTo>
                <a:lnTo>
                  <a:pt x="0" y="2941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177218" y="8572605"/>
            <a:ext cx="5393537" cy="507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We uphold the highest ethical standards in all interactions, ensuring transparency and accountability.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49814" y="7660968"/>
            <a:ext cx="5591490" cy="75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We embrace technological advancements and innovative practices to enhance customer experience and improve our offerings.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21597" y="8336983"/>
            <a:ext cx="1666950" cy="28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Integrity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02004" y="7814378"/>
            <a:ext cx="4741996" cy="202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63"/>
              </a:lnSpc>
            </a:pPr>
            <a:r>
              <a:rPr lang="en-US" sz="3830" b="true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INTERACTIVE DASHBOARDS</a:t>
            </a:r>
          </a:p>
          <a:p>
            <a:pPr algn="l">
              <a:lnSpc>
                <a:spcPts val="5363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410368" y="8336983"/>
            <a:ext cx="2669914" cy="28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Innovation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08212" y="2549093"/>
            <a:ext cx="4638995" cy="71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55"/>
              </a:lnSpc>
              <a:spcBef>
                <a:spcPct val="0"/>
              </a:spcBef>
            </a:pPr>
            <a:r>
              <a:rPr lang="en-US" b="true" sz="3968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Data Cleaning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4449" y="506070"/>
            <a:ext cx="3149996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7200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TASKS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704962" y="5096097"/>
            <a:ext cx="2903892" cy="103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9"/>
              </a:lnSpc>
            </a:pPr>
            <a:r>
              <a:rPr lang="en-US" b="true" sz="38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Merging Data Sets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295751"/>
            <a:ext cx="18288000" cy="3991249"/>
            <a:chOff x="0" y="0"/>
            <a:chExt cx="4816593" cy="10511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051193"/>
            </a:xfrm>
            <a:custGeom>
              <a:avLst/>
              <a:gdLst/>
              <a:ahLst/>
              <a:cxnLst/>
              <a:rect r="r" b="b" t="t" l="l"/>
              <a:pathLst>
                <a:path h="105119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51193"/>
                  </a:lnTo>
                  <a:lnTo>
                    <a:pt x="0" y="1051193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1098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04220" y="1028700"/>
            <a:ext cx="177203" cy="213264"/>
          </a:xfrm>
          <a:custGeom>
            <a:avLst/>
            <a:gdLst/>
            <a:ahLst/>
            <a:cxnLst/>
            <a:rect r="r" b="b" t="t" l="l"/>
            <a:pathLst>
              <a:path h="213264" w="177203">
                <a:moveTo>
                  <a:pt x="0" y="0"/>
                </a:moveTo>
                <a:lnTo>
                  <a:pt x="177203" y="0"/>
                </a:lnTo>
                <a:lnTo>
                  <a:pt x="177203" y="213264"/>
                </a:lnTo>
                <a:lnTo>
                  <a:pt x="0" y="21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64271" y="1359148"/>
            <a:ext cx="12284333" cy="3776456"/>
          </a:xfrm>
          <a:custGeom>
            <a:avLst/>
            <a:gdLst/>
            <a:ahLst/>
            <a:cxnLst/>
            <a:rect r="r" b="b" t="t" l="l"/>
            <a:pathLst>
              <a:path h="3776456" w="12284333">
                <a:moveTo>
                  <a:pt x="0" y="0"/>
                </a:moveTo>
                <a:lnTo>
                  <a:pt x="12284333" y="0"/>
                </a:lnTo>
                <a:lnTo>
                  <a:pt x="12284333" y="3776456"/>
                </a:lnTo>
                <a:lnTo>
                  <a:pt x="0" y="3776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50194" y="7363359"/>
            <a:ext cx="7439622" cy="1151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6518" indent="-348259" lvl="1">
              <a:lnSpc>
                <a:spcPts val="4516"/>
              </a:lnSpc>
              <a:buFont typeface="Arial"/>
              <a:buChar char="•"/>
            </a:pPr>
            <a:r>
              <a:rPr lang="en-US" sz="3226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Indicates the total number of loan applications received.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62957" y="7290274"/>
            <a:ext cx="7357611" cy="122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48802" indent="-374401" lvl="1">
              <a:lnSpc>
                <a:spcPts val="4855"/>
              </a:lnSpc>
              <a:buFont typeface="Arial"/>
              <a:buChar char="•"/>
            </a:pPr>
            <a:r>
              <a:rPr lang="en-US" sz="3468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A higher number suggests strong demand for loans.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249581"/>
            <a:ext cx="928244" cy="19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93"/>
              </a:lnSpc>
              <a:spcBef>
                <a:spcPct val="0"/>
              </a:spcBef>
            </a:pPr>
            <a:r>
              <a:rPr lang="en-US" b="true" sz="1066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Larana, Inc.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295751"/>
            <a:ext cx="18288000" cy="3991249"/>
            <a:chOff x="0" y="0"/>
            <a:chExt cx="4816593" cy="10511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051193"/>
            </a:xfrm>
            <a:custGeom>
              <a:avLst/>
              <a:gdLst/>
              <a:ahLst/>
              <a:cxnLst/>
              <a:rect r="r" b="b" t="t" l="l"/>
              <a:pathLst>
                <a:path h="105119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51193"/>
                  </a:lnTo>
                  <a:lnTo>
                    <a:pt x="0" y="1051193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1098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04220" y="1028700"/>
            <a:ext cx="177203" cy="213264"/>
          </a:xfrm>
          <a:custGeom>
            <a:avLst/>
            <a:gdLst/>
            <a:ahLst/>
            <a:cxnLst/>
            <a:rect r="r" b="b" t="t" l="l"/>
            <a:pathLst>
              <a:path h="213264" w="177203">
                <a:moveTo>
                  <a:pt x="0" y="0"/>
                </a:moveTo>
                <a:lnTo>
                  <a:pt x="177203" y="0"/>
                </a:lnTo>
                <a:lnTo>
                  <a:pt x="177203" y="213264"/>
                </a:lnTo>
                <a:lnTo>
                  <a:pt x="0" y="21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25826" y="1637023"/>
            <a:ext cx="12584381" cy="3081785"/>
          </a:xfrm>
          <a:custGeom>
            <a:avLst/>
            <a:gdLst/>
            <a:ahLst/>
            <a:cxnLst/>
            <a:rect r="r" b="b" t="t" l="l"/>
            <a:pathLst>
              <a:path h="3081785" w="12584381">
                <a:moveTo>
                  <a:pt x="0" y="0"/>
                </a:moveTo>
                <a:lnTo>
                  <a:pt x="12584381" y="0"/>
                </a:lnTo>
                <a:lnTo>
                  <a:pt x="12584381" y="3081785"/>
                </a:lnTo>
                <a:lnTo>
                  <a:pt x="0" y="3081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822" t="0" r="-6649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00973" y="7022479"/>
            <a:ext cx="7257505" cy="1226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44238" indent="-372119" lvl="1">
              <a:lnSpc>
                <a:spcPts val="4825"/>
              </a:lnSpc>
              <a:buFont typeface="Arial"/>
              <a:buChar char="•"/>
            </a:pPr>
            <a:r>
              <a:rPr lang="en-US" sz="3447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Represents the total loan payments collected.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01689" y="7066870"/>
            <a:ext cx="7357611" cy="122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48802" indent="-374401" lvl="1">
              <a:lnSpc>
                <a:spcPts val="4855"/>
              </a:lnSpc>
              <a:buFont typeface="Arial"/>
              <a:buChar char="•"/>
            </a:pPr>
            <a:r>
              <a:rPr lang="en-US" sz="3468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This is a key revenue indicator for the bank.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249581"/>
            <a:ext cx="928244" cy="19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93"/>
              </a:lnSpc>
              <a:spcBef>
                <a:spcPct val="0"/>
              </a:spcBef>
            </a:pPr>
            <a:r>
              <a:rPr lang="en-US" b="true" sz="1066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Larana, Inc.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295751"/>
            <a:ext cx="18288000" cy="3991249"/>
            <a:chOff x="0" y="0"/>
            <a:chExt cx="4816593" cy="10511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051193"/>
            </a:xfrm>
            <a:custGeom>
              <a:avLst/>
              <a:gdLst/>
              <a:ahLst/>
              <a:cxnLst/>
              <a:rect r="r" b="b" t="t" l="l"/>
              <a:pathLst>
                <a:path h="105119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51193"/>
                  </a:lnTo>
                  <a:lnTo>
                    <a:pt x="0" y="1051193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1098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04220" y="1028700"/>
            <a:ext cx="177203" cy="213264"/>
          </a:xfrm>
          <a:custGeom>
            <a:avLst/>
            <a:gdLst/>
            <a:ahLst/>
            <a:cxnLst/>
            <a:rect r="r" b="b" t="t" l="l"/>
            <a:pathLst>
              <a:path h="213264" w="177203">
                <a:moveTo>
                  <a:pt x="0" y="0"/>
                </a:moveTo>
                <a:lnTo>
                  <a:pt x="177203" y="0"/>
                </a:lnTo>
                <a:lnTo>
                  <a:pt x="177203" y="213264"/>
                </a:lnTo>
                <a:lnTo>
                  <a:pt x="0" y="21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26833" y="397707"/>
            <a:ext cx="11034333" cy="5545654"/>
          </a:xfrm>
          <a:custGeom>
            <a:avLst/>
            <a:gdLst/>
            <a:ahLst/>
            <a:cxnLst/>
            <a:rect r="r" b="b" t="t" l="l"/>
            <a:pathLst>
              <a:path h="5545654" w="11034333">
                <a:moveTo>
                  <a:pt x="0" y="0"/>
                </a:moveTo>
                <a:lnTo>
                  <a:pt x="11034334" y="0"/>
                </a:lnTo>
                <a:lnTo>
                  <a:pt x="11034334" y="5545655"/>
                </a:lnTo>
                <a:lnTo>
                  <a:pt x="0" y="5545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7032004"/>
            <a:ext cx="7257505" cy="2226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9468" indent="-339734" lvl="1">
              <a:lnSpc>
                <a:spcPts val="4405"/>
              </a:lnSpc>
              <a:buFont typeface="Arial"/>
              <a:buChar char="•"/>
            </a:pPr>
            <a:r>
              <a:rPr lang="en-US" sz="3147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Shows an increasing trend in loan disbursement, with significant growth from 2007 to 2011.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64515" y="7022479"/>
            <a:ext cx="7357611" cy="183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48802" indent="-374401" lvl="1">
              <a:lnSpc>
                <a:spcPts val="4855"/>
              </a:lnSpc>
              <a:buFont typeface="Arial"/>
              <a:buChar char="•"/>
            </a:pPr>
            <a:r>
              <a:rPr lang="en-US" sz="3468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Indicates higher trust in lending services and increased borrower demand.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249581"/>
            <a:ext cx="928244" cy="19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93"/>
              </a:lnSpc>
              <a:spcBef>
                <a:spcPct val="0"/>
              </a:spcBef>
            </a:pPr>
            <a:r>
              <a:rPr lang="en-US" b="true" sz="1066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Larana, Inc.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295751"/>
            <a:ext cx="18288000" cy="3991249"/>
            <a:chOff x="0" y="0"/>
            <a:chExt cx="4816593" cy="10511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051193"/>
            </a:xfrm>
            <a:custGeom>
              <a:avLst/>
              <a:gdLst/>
              <a:ahLst/>
              <a:cxnLst/>
              <a:rect r="r" b="b" t="t" l="l"/>
              <a:pathLst>
                <a:path h="105119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51193"/>
                  </a:lnTo>
                  <a:lnTo>
                    <a:pt x="0" y="1051193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1098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04220" y="1028700"/>
            <a:ext cx="177203" cy="213264"/>
          </a:xfrm>
          <a:custGeom>
            <a:avLst/>
            <a:gdLst/>
            <a:ahLst/>
            <a:cxnLst/>
            <a:rect r="r" b="b" t="t" l="l"/>
            <a:pathLst>
              <a:path h="213264" w="177203">
                <a:moveTo>
                  <a:pt x="0" y="0"/>
                </a:moveTo>
                <a:lnTo>
                  <a:pt x="177203" y="0"/>
                </a:lnTo>
                <a:lnTo>
                  <a:pt x="177203" y="213264"/>
                </a:lnTo>
                <a:lnTo>
                  <a:pt x="0" y="21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12784" y="231338"/>
            <a:ext cx="8262432" cy="5492087"/>
          </a:xfrm>
          <a:custGeom>
            <a:avLst/>
            <a:gdLst/>
            <a:ahLst/>
            <a:cxnLst/>
            <a:rect r="r" b="b" t="t" l="l"/>
            <a:pathLst>
              <a:path h="5492087" w="8262432">
                <a:moveTo>
                  <a:pt x="0" y="0"/>
                </a:moveTo>
                <a:lnTo>
                  <a:pt x="8262432" y="0"/>
                </a:lnTo>
                <a:lnTo>
                  <a:pt x="8262432" y="5492087"/>
                </a:lnTo>
                <a:lnTo>
                  <a:pt x="0" y="5492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9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09043" y="7517236"/>
            <a:ext cx="2709037" cy="1317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491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These are loans that are still being repaid.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4892" y="7575704"/>
            <a:ext cx="3606640" cy="1355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2"/>
              </a:lnSpc>
            </a:pPr>
            <a:r>
              <a:rPr lang="en-US" sz="2522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This represents loans that were defaulted and written off.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04620" y="7585229"/>
            <a:ext cx="3254680" cy="1317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A strong indicator of good repayment behavior.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56944" y="6478240"/>
            <a:ext cx="2208023" cy="87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Charged Off (15.29%)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37793" y="6478240"/>
            <a:ext cx="2251537" cy="87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Current (4.36%)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97003" y="6478240"/>
            <a:ext cx="2669914" cy="87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Fully Paid (80.35%)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249581"/>
            <a:ext cx="928244" cy="19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93"/>
              </a:lnSpc>
              <a:spcBef>
                <a:spcPct val="0"/>
              </a:spcBef>
            </a:pPr>
            <a:r>
              <a:rPr lang="en-US" b="true" sz="1066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Larana, Inc.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295751"/>
            <a:ext cx="18288000" cy="3991249"/>
            <a:chOff x="0" y="0"/>
            <a:chExt cx="4816593" cy="10511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051193"/>
            </a:xfrm>
            <a:custGeom>
              <a:avLst/>
              <a:gdLst/>
              <a:ahLst/>
              <a:cxnLst/>
              <a:rect r="r" b="b" t="t" l="l"/>
              <a:pathLst>
                <a:path h="105119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51193"/>
                  </a:lnTo>
                  <a:lnTo>
                    <a:pt x="0" y="1051193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1098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04220" y="1028700"/>
            <a:ext cx="177203" cy="213264"/>
          </a:xfrm>
          <a:custGeom>
            <a:avLst/>
            <a:gdLst/>
            <a:ahLst/>
            <a:cxnLst/>
            <a:rect r="r" b="b" t="t" l="l"/>
            <a:pathLst>
              <a:path h="213264" w="177203">
                <a:moveTo>
                  <a:pt x="0" y="0"/>
                </a:moveTo>
                <a:lnTo>
                  <a:pt x="177203" y="0"/>
                </a:lnTo>
                <a:lnTo>
                  <a:pt x="177203" y="213264"/>
                </a:lnTo>
                <a:lnTo>
                  <a:pt x="0" y="21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38142" y="442987"/>
            <a:ext cx="8411717" cy="5456202"/>
          </a:xfrm>
          <a:custGeom>
            <a:avLst/>
            <a:gdLst/>
            <a:ahLst/>
            <a:cxnLst/>
            <a:rect r="r" b="b" t="t" l="l"/>
            <a:pathLst>
              <a:path h="5456202" w="8411717">
                <a:moveTo>
                  <a:pt x="0" y="0"/>
                </a:moveTo>
                <a:lnTo>
                  <a:pt x="8411716" y="0"/>
                </a:lnTo>
                <a:lnTo>
                  <a:pt x="8411716" y="5456203"/>
                </a:lnTo>
                <a:lnTo>
                  <a:pt x="0" y="54562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99" r="-1300" b="-39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92676" y="7595529"/>
            <a:ext cx="4102648" cy="906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2"/>
              </a:lnSpc>
            </a:pPr>
            <a:r>
              <a:rPr lang="en-US" sz="2566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Represent a smaller portion.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1098" y="7304993"/>
            <a:ext cx="4534226" cy="1449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5"/>
              </a:lnSpc>
            </a:pPr>
            <a:r>
              <a:rPr lang="en-US" sz="2725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Generally considered lower risk as they have property assets.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00277" y="7411900"/>
            <a:ext cx="4159023" cy="87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Typically riskier since they lack home equity.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1098" y="6413769"/>
            <a:ext cx="4669064" cy="78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b="true" sz="21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Mortgage Holders (17,659 loans, highest amount disbursed):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09043" y="6404244"/>
            <a:ext cx="2669914" cy="87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Homeowners (3,058 loans)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00277" y="6404244"/>
            <a:ext cx="4220370" cy="87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Renters (18,899 loans, high amount disbursed)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249581"/>
            <a:ext cx="928244" cy="19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93"/>
              </a:lnSpc>
              <a:spcBef>
                <a:spcPct val="0"/>
              </a:spcBef>
            </a:pPr>
            <a:r>
              <a:rPr lang="en-US" b="true" sz="1066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Larana, Inc.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DAGdoQZRPw8</dc:identifier>
  <dcterms:modified xsi:type="dcterms:W3CDTF">2011-08-01T06:04:30Z</dcterms:modified>
  <cp:revision>1</cp:revision>
  <dc:title>Non Text Magic Studio Magic Design for Presentations L&amp;P</dc:title>
</cp:coreProperties>
</file>